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F81FB8B-B6D1-4CF2-B802-9EED68CCB5C9}">
  <a:tblStyle styleId="{8F81FB8B-B6D1-4CF2-B802-9EED68CCB5C9}"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slide" Target="slides/slide36.xml"/><Relationship Id="rId41" Type="http://schemas.openxmlformats.org/officeDocument/2006/relationships/slide" Target="slides/slide35.xml"/><Relationship Id="rId22" Type="http://schemas.openxmlformats.org/officeDocument/2006/relationships/slide" Target="slides/slide16.xml"/><Relationship Id="rId44" Type="http://schemas.openxmlformats.org/officeDocument/2006/relationships/slide" Target="slides/slide38.xml"/><Relationship Id="rId21" Type="http://schemas.openxmlformats.org/officeDocument/2006/relationships/slide" Target="slides/slide15.xml"/><Relationship Id="rId43" Type="http://schemas.openxmlformats.org/officeDocument/2006/relationships/slide" Target="slides/slide37.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4.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it-IT"/>
              <a:t>Novità PEI</a:t>
            </a:r>
            <a:br>
              <a:rPr lang="it-IT"/>
            </a:br>
            <a:endParaRPr/>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None/>
            </a:pPr>
            <a:r>
              <a:rPr lang="it-IT" sz="4000"/>
              <a:t>D.I. n.153  1/8/23</a:t>
            </a:r>
            <a:endParaRPr/>
          </a:p>
          <a:p>
            <a:pPr indent="0" lvl="0" marL="0" rtl="0" algn="ctr">
              <a:lnSpc>
                <a:spcPct val="90000"/>
              </a:lnSpc>
              <a:spcBef>
                <a:spcPts val="1000"/>
              </a:spcBef>
              <a:spcAft>
                <a:spcPts val="0"/>
              </a:spcAft>
              <a:buClr>
                <a:schemeClr val="dk1"/>
              </a:buClr>
              <a:buSzPts val="4000"/>
              <a:buNone/>
            </a:pPr>
            <a:r>
              <a:rPr lang="it-IT" sz="4000"/>
              <a:t>e linee guida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it-IT" sz="3200"/>
              <a:t>COMPOSIZIONE GLO</a:t>
            </a:r>
            <a:endParaRPr/>
          </a:p>
        </p:txBody>
      </p:sp>
      <p:sp>
        <p:nvSpPr>
          <p:cNvPr id="139" name="Google Shape;139;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u="sng"/>
              <a:t>FIGURE ESTERNE:</a:t>
            </a:r>
            <a:endParaRPr/>
          </a:p>
          <a:p>
            <a:pPr indent="-228600" lvl="0" marL="228600" rtl="0" algn="l">
              <a:lnSpc>
                <a:spcPct val="90000"/>
              </a:lnSpc>
              <a:spcBef>
                <a:spcPts val="1000"/>
              </a:spcBef>
              <a:spcAft>
                <a:spcPts val="0"/>
              </a:spcAft>
              <a:buClr>
                <a:schemeClr val="dk1"/>
              </a:buClr>
              <a:buSzPts val="2800"/>
              <a:buChar char="•"/>
            </a:pPr>
            <a:r>
              <a:rPr lang="it-IT"/>
              <a:t>specialisti e terapisti ASL;</a:t>
            </a:r>
            <a:endParaRPr/>
          </a:p>
          <a:p>
            <a:pPr indent="-228600" lvl="0" marL="228600" rtl="0" algn="l">
              <a:lnSpc>
                <a:spcPct val="90000"/>
              </a:lnSpc>
              <a:spcBef>
                <a:spcPts val="1000"/>
              </a:spcBef>
              <a:spcAft>
                <a:spcPts val="0"/>
              </a:spcAft>
              <a:buClr>
                <a:schemeClr val="dk1"/>
              </a:buClr>
              <a:buSzPts val="2800"/>
              <a:buChar char="•"/>
            </a:pPr>
            <a:r>
              <a:rPr lang="it-IT"/>
              <a:t>specialisti e terapisti segnalati dalla famiglia;</a:t>
            </a:r>
            <a:endParaRPr/>
          </a:p>
          <a:p>
            <a:pPr indent="-228600" lvl="0" marL="228600" rtl="0" algn="l">
              <a:lnSpc>
                <a:spcPct val="90000"/>
              </a:lnSpc>
              <a:spcBef>
                <a:spcPts val="1000"/>
              </a:spcBef>
              <a:spcAft>
                <a:spcPts val="0"/>
              </a:spcAft>
              <a:buClr>
                <a:schemeClr val="dk1"/>
              </a:buClr>
              <a:buSzPts val="2800"/>
              <a:buChar char="•"/>
            </a:pPr>
            <a:r>
              <a:rPr lang="it-IT"/>
              <a:t>Operatori dell’ENTE LOCALE specialmente se è presente un P.I.;</a:t>
            </a:r>
            <a:endParaRPr/>
          </a:p>
          <a:p>
            <a:pPr indent="-228600" lvl="0" marL="228600" rtl="0" algn="l">
              <a:lnSpc>
                <a:spcPct val="90000"/>
              </a:lnSpc>
              <a:spcBef>
                <a:spcPts val="1000"/>
              </a:spcBef>
              <a:spcAft>
                <a:spcPts val="0"/>
              </a:spcAft>
              <a:buClr>
                <a:schemeClr val="dk1"/>
              </a:buClr>
              <a:buSzPts val="2800"/>
              <a:buChar char="•"/>
            </a:pPr>
            <a:r>
              <a:rPr lang="it-IT"/>
              <a:t>Componenti del Gruppo Inclusione Territoriale.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it-IT" sz="3200"/>
              <a:t>L’ UNITA’ VALUTAZIONE MULTIDISCIPLINARE</a:t>
            </a:r>
            <a:endParaRPr/>
          </a:p>
        </p:txBody>
      </p:sp>
      <p:sp>
        <p:nvSpPr>
          <p:cNvPr id="145" name="Google Shape;145;p23"/>
          <p:cNvSpPr txBox="1"/>
          <p:nvPr>
            <p:ph idx="1" type="body"/>
          </p:nvPr>
        </p:nvSpPr>
        <p:spPr>
          <a:xfrm>
            <a:off x="838200" y="2302703"/>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 ha il compito di fornire al GLO il « necessario supporto»;</a:t>
            </a:r>
            <a:endParaRPr/>
          </a:p>
          <a:p>
            <a:pPr indent="-228600" lvl="0" marL="228600" rtl="0" algn="l">
              <a:lnSpc>
                <a:spcPct val="90000"/>
              </a:lnSpc>
              <a:spcBef>
                <a:spcPts val="1000"/>
              </a:spcBef>
              <a:spcAft>
                <a:spcPts val="0"/>
              </a:spcAft>
              <a:buClr>
                <a:schemeClr val="dk1"/>
              </a:buClr>
              <a:buSzPts val="2800"/>
              <a:buChar char="•"/>
            </a:pPr>
            <a:r>
              <a:rPr lang="it-IT"/>
              <a:t>partecipa a pieno titolo ai GLO;</a:t>
            </a:r>
            <a:endParaRPr/>
          </a:p>
          <a:p>
            <a:pPr indent="-228600" lvl="0" marL="228600" rtl="0" algn="l">
              <a:lnSpc>
                <a:spcPct val="90000"/>
              </a:lnSpc>
              <a:spcBef>
                <a:spcPts val="1000"/>
              </a:spcBef>
              <a:spcAft>
                <a:spcPts val="0"/>
              </a:spcAft>
              <a:buClr>
                <a:schemeClr val="dk1"/>
              </a:buClr>
              <a:buSzPts val="2800"/>
              <a:buChar char="•"/>
            </a:pPr>
            <a:r>
              <a:rPr lang="it-IT"/>
              <a:t>è un organo distinto dal GLO e come tale non ne fa parte, ma le figure professionali che ne fanno parte possono certamente rientrarvi;</a:t>
            </a:r>
            <a:endParaRPr/>
          </a:p>
          <a:p>
            <a:pPr indent="-228600" lvl="0" marL="228600" rtl="0" algn="l">
              <a:lnSpc>
                <a:spcPct val="90000"/>
              </a:lnSpc>
              <a:spcBef>
                <a:spcPts val="1000"/>
              </a:spcBef>
              <a:spcAft>
                <a:spcPts val="0"/>
              </a:spcAft>
              <a:buClr>
                <a:schemeClr val="dk1"/>
              </a:buClr>
              <a:buSzPts val="2800"/>
              <a:buChar char="•"/>
            </a:pPr>
            <a:r>
              <a:rPr lang="it-IT"/>
              <a:t>L’ASL indica uno o più membri dell’U.V.M. come componenti a tutti gli effetti del GLO ed essi saranno invitati a tutti gli incontri previsti.</a:t>
            </a:r>
            <a:endParaRPr/>
          </a:p>
          <a:p>
            <a:pPr indent="0" lvl="0" marL="0" rtl="0" algn="l">
              <a:lnSpc>
                <a:spcPct val="90000"/>
              </a:lnSpc>
              <a:spcBef>
                <a:spcPts val="1000"/>
              </a:spcBef>
              <a:spcAft>
                <a:spcPts val="0"/>
              </a:spcAft>
              <a:buClr>
                <a:schemeClr val="dk1"/>
              </a:buClr>
              <a:buSzPts val="2800"/>
              <a:buNone/>
            </a:pPr>
            <a:r>
              <a:rPr lang="it-IT"/>
              <a:t>(art 15 comma 10 L 104/92, modificato D.Lgs. 66/17)</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INCONTRI GLO</a:t>
            </a:r>
            <a:endParaRPr/>
          </a:p>
        </p:txBody>
      </p:sp>
      <p:sp>
        <p:nvSpPr>
          <p:cNvPr id="151" name="Google Shape;151;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it-IT"/>
              <a:t>Un incontro all’inizio dell’anno scolastico ( </a:t>
            </a:r>
            <a:r>
              <a:rPr i="1" lang="it-IT"/>
              <a:t>di norma non oltre il mese di ottobre, salvo situazioni particolari. Es: ritardi nella nomina insegnanti, frequenza irregolare dell’alunno nel 1° periodo). Se ci sono le condizioni il PEI va approvato nelle prime settimane di scuola.</a:t>
            </a:r>
            <a:endParaRPr/>
          </a:p>
          <a:p>
            <a:pPr indent="-228600" lvl="0" marL="228600" rtl="0" algn="l">
              <a:lnSpc>
                <a:spcPct val="90000"/>
              </a:lnSpc>
              <a:spcBef>
                <a:spcPts val="1000"/>
              </a:spcBef>
              <a:spcAft>
                <a:spcPts val="0"/>
              </a:spcAft>
              <a:buClr>
                <a:schemeClr val="dk1"/>
              </a:buClr>
              <a:buSzPct val="100000"/>
              <a:buChar char="•"/>
            </a:pPr>
            <a:r>
              <a:rPr lang="it-IT"/>
              <a:t>Incontro intermedio di verifica ( che possono essere preventivamente calendarizzati o richiesti da membri del GLO con richiesta motivata al D.S.</a:t>
            </a:r>
            <a:endParaRPr/>
          </a:p>
          <a:p>
            <a:pPr indent="-228600" lvl="0" marL="228600" rtl="0" algn="l">
              <a:lnSpc>
                <a:spcPct val="90000"/>
              </a:lnSpc>
              <a:spcBef>
                <a:spcPts val="1000"/>
              </a:spcBef>
              <a:spcAft>
                <a:spcPts val="0"/>
              </a:spcAft>
              <a:buClr>
                <a:schemeClr val="dk1"/>
              </a:buClr>
              <a:buSzPct val="100000"/>
              <a:buChar char="•"/>
            </a:pPr>
            <a:r>
              <a:rPr lang="it-IT"/>
              <a:t>Un incontro finale di verifica, entro il mese di giugno, come verifica conclusiva e formalizzazione delle proposte di sostegno didattico e di altre risorse per l’anno successivo.</a:t>
            </a:r>
            <a:endParaRPr/>
          </a:p>
          <a:p>
            <a:pPr indent="-228600" lvl="0" marL="228600" rtl="0" algn="l">
              <a:lnSpc>
                <a:spcPct val="90000"/>
              </a:lnSpc>
              <a:spcBef>
                <a:spcPts val="1000"/>
              </a:spcBef>
              <a:spcAft>
                <a:spcPts val="0"/>
              </a:spcAft>
              <a:buClr>
                <a:schemeClr val="dk1"/>
              </a:buClr>
              <a:buSzPct val="100000"/>
              <a:buChar char="•"/>
            </a:pPr>
            <a:r>
              <a:rPr lang="it-IT"/>
              <a:t>Per quagli alunni che hanno ottenuto la certificazione di disabilità ai fini dell’inclusione scolastica, è previsto un GLO per la redazione di un PEI provvisorio, sempre entro il mese di giugno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PEI provvisorio</a:t>
            </a:r>
            <a:endParaRPr/>
          </a:p>
        </p:txBody>
      </p:sp>
      <p:sp>
        <p:nvSpPr>
          <p:cNvPr id="157" name="Google Shape;157;p25"/>
          <p:cNvSpPr txBox="1"/>
          <p:nvPr>
            <p:ph idx="1" type="body"/>
          </p:nvPr>
        </p:nvSpPr>
        <p:spPr>
          <a:xfrm>
            <a:off x="225287" y="1825624"/>
            <a:ext cx="11741425" cy="50323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sz="2800"/>
              <a:t>Va elaborato entro il 30 giugno solo per gli alunni che iniziano il percorso scolastico o che hanno ricevuto attestazione della condizione di disabilità e per i quali si prevede il sostegno per l’a. s.  successivo.</a:t>
            </a:r>
            <a:endParaRPr/>
          </a:p>
          <a:p>
            <a:pPr indent="0" lvl="0" marL="0" rtl="0" algn="l">
              <a:lnSpc>
                <a:spcPct val="90000"/>
              </a:lnSpc>
              <a:spcBef>
                <a:spcPts val="1000"/>
              </a:spcBef>
              <a:spcAft>
                <a:spcPts val="0"/>
              </a:spcAft>
              <a:buClr>
                <a:schemeClr val="dk1"/>
              </a:buClr>
              <a:buSzPts val="2800"/>
              <a:buNone/>
            </a:pPr>
            <a:r>
              <a:rPr lang="it-IT" sz="2800"/>
              <a:t>Il GLO sarà composto dagli insegnanti di classe a cui essi appartengono.</a:t>
            </a:r>
            <a:endParaRPr/>
          </a:p>
          <a:p>
            <a:pPr indent="0" lvl="0" marL="0" rtl="0" algn="l">
              <a:lnSpc>
                <a:spcPct val="90000"/>
              </a:lnSpc>
              <a:spcBef>
                <a:spcPts val="1000"/>
              </a:spcBef>
              <a:spcAft>
                <a:spcPts val="0"/>
              </a:spcAft>
              <a:buClr>
                <a:schemeClr val="dk1"/>
              </a:buClr>
              <a:buSzPts val="2800"/>
              <a:buNone/>
            </a:pPr>
            <a:r>
              <a:rPr lang="it-IT" sz="2800">
                <a:highlight>
                  <a:srgbClr val="FFFF00"/>
                </a:highlight>
              </a:rPr>
              <a:t>Se si tratta di una nuova iscrizione, e  l’alunno/a non è stato/a ancora assegnato/a alla classe, sarà il D.S. ad individuare i componenti del GLO</a:t>
            </a:r>
            <a:r>
              <a:rPr lang="it-IT" sz="2800"/>
              <a:t>.</a:t>
            </a:r>
            <a:endParaRPr/>
          </a:p>
          <a:p>
            <a:pPr indent="0" lvl="0" marL="0" rtl="0" algn="l">
              <a:lnSpc>
                <a:spcPct val="90000"/>
              </a:lnSpc>
              <a:spcBef>
                <a:spcPts val="1000"/>
              </a:spcBef>
              <a:spcAft>
                <a:spcPts val="0"/>
              </a:spcAft>
              <a:buClr>
                <a:schemeClr val="dk1"/>
              </a:buClr>
              <a:buSzPts val="2800"/>
              <a:buNone/>
            </a:pPr>
            <a:r>
              <a:rPr lang="it-IT" sz="2800"/>
              <a:t>per la redazione del PEI provvisorio andranno compilate solo le sezioni:</a:t>
            </a:r>
            <a:endParaRPr/>
          </a:p>
          <a:p>
            <a:pPr indent="0" lvl="0" marL="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pic>
        <p:nvPicPr>
          <p:cNvPr id="158" name="Google Shape;158;p25"/>
          <p:cNvPicPr preferRelativeResize="0"/>
          <p:nvPr/>
        </p:nvPicPr>
        <p:blipFill rotWithShape="1">
          <a:blip r:embed="rId3">
            <a:alphaModFix/>
          </a:blip>
          <a:srcRect b="0" l="0" r="0" t="0"/>
          <a:stretch/>
        </p:blipFill>
        <p:spPr>
          <a:xfrm>
            <a:off x="225287" y="5121274"/>
            <a:ext cx="11436626" cy="17367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ORGANIZZAZIONE DEGLI INCONTRI E VERBALIZZAZIONE </a:t>
            </a:r>
            <a:endParaRPr/>
          </a:p>
        </p:txBody>
      </p:sp>
      <p:sp>
        <p:nvSpPr>
          <p:cNvPr id="164" name="Google Shape;164;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Il verbale è firmato dal verbalizzante e da chi lo presiede;</a:t>
            </a:r>
            <a:endParaRPr/>
          </a:p>
          <a:p>
            <a:pPr indent="-228600" lvl="0" marL="228600" rtl="0" algn="l">
              <a:lnSpc>
                <a:spcPct val="90000"/>
              </a:lnSpc>
              <a:spcBef>
                <a:spcPts val="1000"/>
              </a:spcBef>
              <a:spcAft>
                <a:spcPts val="0"/>
              </a:spcAft>
              <a:buClr>
                <a:schemeClr val="dk1"/>
              </a:buClr>
              <a:buSzPts val="2800"/>
              <a:buChar char="•"/>
            </a:pPr>
            <a:r>
              <a:rPr lang="it-IT"/>
              <a:t>Il PEI iniziale e quello finale viene firmato da tutti i componenti del GLO;</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QUADRO INFORMATIVO</a:t>
            </a:r>
            <a:endParaRPr/>
          </a:p>
        </p:txBody>
      </p:sp>
      <p:sp>
        <p:nvSpPr>
          <p:cNvPr id="170" name="Google Shape;170;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È a cura dei genitori;</a:t>
            </a:r>
            <a:endParaRPr/>
          </a:p>
          <a:p>
            <a:pPr indent="-228600" lvl="0" marL="228600" rtl="0" algn="l">
              <a:lnSpc>
                <a:spcPct val="90000"/>
              </a:lnSpc>
              <a:spcBef>
                <a:spcPts val="1000"/>
              </a:spcBef>
              <a:spcAft>
                <a:spcPts val="0"/>
              </a:spcAft>
              <a:buClr>
                <a:schemeClr val="dk1"/>
              </a:buClr>
              <a:buSzPts val="2800"/>
              <a:buChar char="•"/>
            </a:pPr>
            <a:r>
              <a:rPr lang="it-IT"/>
              <a:t>L’istituzione scolastica, sentito il parere del GLO, può eventualmente sostenere i genitori anche predisponendo domande guida e/o questionari </a:t>
            </a:r>
            <a:r>
              <a:rPr i="1" lang="it-IT"/>
              <a:t>ad hoc.</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 2. ELEMENTI GENERALI…</a:t>
            </a:r>
            <a:endParaRPr/>
          </a:p>
        </p:txBody>
      </p:sp>
      <p:sp>
        <p:nvSpPr>
          <p:cNvPr id="176" name="Google Shape;176;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3600"/>
              <a:buChar char="•"/>
            </a:pPr>
            <a:r>
              <a:rPr lang="it-IT" sz="3600"/>
              <a:t>Descrizione sintetica del P.F. o della D.F.  O del P.D.F.</a:t>
            </a:r>
            <a:endParaRPr/>
          </a:p>
          <a:p>
            <a:pPr indent="-228600" lvl="1" marL="685800" rtl="0" algn="l">
              <a:lnSpc>
                <a:spcPct val="90000"/>
              </a:lnSpc>
              <a:spcBef>
                <a:spcPts val="500"/>
              </a:spcBef>
              <a:spcAft>
                <a:spcPts val="0"/>
              </a:spcAft>
              <a:buClr>
                <a:schemeClr val="dk1"/>
              </a:buClr>
              <a:buSzPts val="3600"/>
              <a:buChar char="•"/>
            </a:pPr>
            <a:r>
              <a:rPr lang="it-IT" sz="3600"/>
              <a:t>Dalla comprensione di quanto sopra si individuano le DIMENSIONI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9"/>
          <p:cNvSpPr txBox="1"/>
          <p:nvPr>
            <p:ph type="title"/>
          </p:nvPr>
        </p:nvSpPr>
        <p:spPr>
          <a:xfrm>
            <a:off x="838200" y="365126"/>
            <a:ext cx="10515600" cy="80106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it-IT" sz="3200"/>
              <a:t>SEZ 3  RACCORDO CON IL P.I.</a:t>
            </a:r>
            <a:endParaRPr/>
          </a:p>
        </p:txBody>
      </p:sp>
      <p:sp>
        <p:nvSpPr>
          <p:cNvPr id="182" name="Google Shape;182;p29"/>
          <p:cNvSpPr txBox="1"/>
          <p:nvPr>
            <p:ph idx="1" type="body"/>
          </p:nvPr>
        </p:nvSpPr>
        <p:spPr>
          <a:xfrm>
            <a:off x="838200" y="1404730"/>
            <a:ext cx="10515600" cy="4772233"/>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Se redatto si fa una sintesi dei contenuti e aggiungere informazioni sulle modalità di coordinamento e interazione con il PEI, tenendo conto delle considerazioni della famiglia.</a:t>
            </a:r>
            <a:endParaRPr/>
          </a:p>
          <a:p>
            <a:pPr indent="0" lvl="0" marL="0" rtl="0" algn="l">
              <a:lnSpc>
                <a:spcPct val="90000"/>
              </a:lnSpc>
              <a:spcBef>
                <a:spcPts val="1000"/>
              </a:spcBef>
              <a:spcAft>
                <a:spcPts val="0"/>
              </a:spcAft>
              <a:buClr>
                <a:schemeClr val="dk1"/>
              </a:buClr>
              <a:buSzPts val="2800"/>
              <a:buNone/>
            </a:pPr>
            <a:r>
              <a:rPr lang="it-IT"/>
              <a:t>( es: </a:t>
            </a:r>
            <a:r>
              <a:rPr i="1" lang="it-IT" sz="2400"/>
              <a:t>Il Progetto Individuale prevede la figura di una educatrice per un totale di 9 ore, di cui: 6 svolte in orario curricolare e 3 come supporto domestico allo studio e alla relazione. L’obiettivo finale è il recupero delle potenzialità dell’allieva e il raggiungimento di livelli sempre più avanzati di autonomia personale e sociale. Importante il trait d’union fra famiglia, scuola e la collaborazione con tutta l’équipe di riferimento, per la costruzione di un progetto di vita che vada oltre il tempo scuola)</a:t>
            </a:r>
            <a:endParaRPr/>
          </a:p>
          <a:p>
            <a:pPr indent="-228600" lvl="0" marL="228600" rtl="0" algn="l">
              <a:lnSpc>
                <a:spcPct val="90000"/>
              </a:lnSpc>
              <a:spcBef>
                <a:spcPts val="1000"/>
              </a:spcBef>
              <a:spcAft>
                <a:spcPts val="0"/>
              </a:spcAft>
              <a:buClr>
                <a:schemeClr val="dk1"/>
              </a:buClr>
              <a:buSzPts val="2800"/>
              <a:buChar char="•"/>
            </a:pPr>
            <a:r>
              <a:rPr lang="it-IT"/>
              <a:t>Se il P.I. è stato richiesto ma ancora non redatto, si riportano le indicazioni da considerare per la redazione del PEI.</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4 osservazione sull’alunno…</a:t>
            </a:r>
            <a:endParaRPr/>
          </a:p>
        </p:txBody>
      </p:sp>
      <p:sp>
        <p:nvSpPr>
          <p:cNvPr id="188" name="Google Shape;188;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600"/>
              <a:buChar char="•"/>
            </a:pPr>
            <a:r>
              <a:rPr lang="it-IT" sz="3600"/>
              <a:t>L’osservazione  è il punto di partenza per individuare i punti di forza per costruire gli interventi educativi e  didattici;</a:t>
            </a:r>
            <a:endParaRPr/>
          </a:p>
          <a:p>
            <a:pPr indent="-228600" lvl="0" marL="228600" rtl="0" algn="l">
              <a:lnSpc>
                <a:spcPct val="90000"/>
              </a:lnSpc>
              <a:spcBef>
                <a:spcPts val="1000"/>
              </a:spcBef>
              <a:spcAft>
                <a:spcPts val="0"/>
              </a:spcAft>
              <a:buClr>
                <a:schemeClr val="dk1"/>
              </a:buClr>
              <a:buSzPts val="3600"/>
              <a:buChar char="•"/>
            </a:pPr>
            <a:r>
              <a:rPr lang="it-IT" sz="3600"/>
              <a:t>È di competenza di tutti i docenti della classe.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4 DIMENSIONE A </a:t>
            </a:r>
            <a:br>
              <a:rPr lang="it-IT" sz="3200"/>
            </a:br>
            <a:r>
              <a:rPr lang="it-IT" sz="3200"/>
              <a:t>Socializzazione,  Interazione e Relazione</a:t>
            </a:r>
            <a:endParaRPr/>
          </a:p>
        </p:txBody>
      </p:sp>
      <p:sp>
        <p:nvSpPr>
          <p:cNvPr id="194" name="Google Shape;194;p3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it-IT"/>
              <a:t>Fa riferimento alla</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t>
            </a:r>
            <a:r>
              <a:rPr b="1" lang="it-IT"/>
              <a:t>sfera affettiva relazionale</a:t>
            </a:r>
            <a:r>
              <a:rPr lang="it-IT"/>
              <a:t>, </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l’area del sé</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Le variabili emotivo/affettive dell’interazione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La motivazione verso la relazione consapevole e l’apprendimento</a:t>
            </a:r>
            <a:endParaRPr/>
          </a:p>
          <a:p>
            <a:pPr indent="-228600" lvl="0" marL="228600" rtl="0" algn="l">
              <a:lnSpc>
                <a:spcPct val="90000"/>
              </a:lnSpc>
              <a:spcBef>
                <a:spcPts val="1000"/>
              </a:spcBef>
              <a:spcAft>
                <a:spcPts val="0"/>
              </a:spcAft>
              <a:buClr>
                <a:schemeClr val="dk1"/>
              </a:buClr>
              <a:buSzPct val="100000"/>
              <a:buFont typeface="Noto Sans Symbols"/>
              <a:buChar char="▪"/>
            </a:pPr>
            <a:r>
              <a:rPr b="1" lang="it-IT"/>
              <a:t>Sfera dei rapporti sociali </a:t>
            </a:r>
            <a:r>
              <a:rPr lang="it-IT"/>
              <a:t> con gli altri, </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la relazione con il gruppo dei pari,</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le interazioni con gli adulti di riferimento nel contesto scolastico,</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la motivazione all’apprendimento</a:t>
            </a:r>
            <a:endParaRPr/>
          </a:p>
          <a:p>
            <a:pPr indent="0" lvl="0" marL="0" rtl="0" algn="l">
              <a:lnSpc>
                <a:spcPct val="90000"/>
              </a:lnSpc>
              <a:spcBef>
                <a:spcPts val="1000"/>
              </a:spcBef>
              <a:spcAft>
                <a:spcPts val="0"/>
              </a:spcAft>
              <a:buClr>
                <a:schemeClr val="dk1"/>
              </a:buClr>
              <a:buSzPct val="100000"/>
              <a:buNone/>
            </a:pPr>
            <a:r>
              <a:rPr lang="it-IT"/>
              <a:t> ( es rispettare le regole del contesto, di studiare, lavorare, di condividere l’impegno, i tempi e i risultati comuni insieme agli altri).</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it-IT"/>
              <a:t> modifica dell’ ART. 4 comma 5 D.I. 182 29.12.20</a:t>
            </a:r>
            <a:br>
              <a:rPr lang="it-IT"/>
            </a:br>
            <a:r>
              <a:rPr lang="it-IT"/>
              <a:t> le parole« </a:t>
            </a:r>
            <a:r>
              <a:rPr lang="it-IT">
                <a:highlight>
                  <a:srgbClr val="FFFF00"/>
                </a:highlight>
              </a:rPr>
              <a:t>in orario scolastico</a:t>
            </a:r>
            <a:r>
              <a:rPr lang="it-IT"/>
              <a:t>» sono soppresse</a:t>
            </a:r>
            <a:endParaRPr/>
          </a:p>
        </p:txBody>
      </p:sp>
      <p:sp>
        <p:nvSpPr>
          <p:cNvPr id="91" name="Google Shape;9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Le riunioni del GLO, salve motivata necessità, si svolgono in ore non coincidenti con l’orario di lezione.</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it-IT"/>
              <a:t>Art 4 D.l. 153 1/8/23.</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Le riunioni GLO </a:t>
            </a:r>
            <a:r>
              <a:rPr lang="it-IT">
                <a:highlight>
                  <a:srgbClr val="FFFF00"/>
                </a:highlight>
              </a:rPr>
              <a:t>possono svolgersi anche a distanza</a:t>
            </a:r>
            <a:r>
              <a:rPr lang="it-IT"/>
              <a:t>, in modalità telematica sincrona.</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Dopo il c.3 vengono aggiunti i « DOMINI», già presenti nella L.104 del 92, e che corrispondono alle DIMENSIONI.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4 Dimensione B:  Comunicazione e  Linguaggio </a:t>
            </a:r>
            <a:endParaRPr/>
          </a:p>
        </p:txBody>
      </p:sp>
      <p:sp>
        <p:nvSpPr>
          <p:cNvPr id="200" name="Google Shape;200;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Font typeface="Noto Sans Symbols"/>
              <a:buChar char="▪"/>
            </a:pPr>
            <a:r>
              <a:rPr b="1" lang="it-IT"/>
              <a:t>competenza linguistica</a:t>
            </a:r>
            <a:r>
              <a:rPr lang="it-IT"/>
              <a:t>, intesa come: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comprensione del linguaggio orale </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produzione verbale </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uso comunicativo del linguaggio verbale o di linguaggi alternativi o   integrativi, comprese  anche tutte le forme di linguaggio non verbale, artistica e musicale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t>
            </a:r>
            <a:r>
              <a:rPr b="1" lang="it-IT"/>
              <a:t>competenza comunicazionale, </a:t>
            </a:r>
            <a:r>
              <a:rPr lang="it-IT"/>
              <a:t>intesa come: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modalità di interazione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presenza e tipologia di contenuti prevalenti</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utilizzo di mezzi privilegiati</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4 Dimensione C: Autonomia e Orientamento</a:t>
            </a:r>
            <a:endParaRPr/>
          </a:p>
        </p:txBody>
      </p:sp>
      <p:sp>
        <p:nvSpPr>
          <p:cNvPr id="206" name="Google Shape;206;p3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Fa riferimento:</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all’autonomia della persona;</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all’autonomia sociale; </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alle dimensioni motorio-prassica ( motricità globale, motricità fine, prassie semplici e complesse);</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e sensoriali ( visiva, uditiva, tattile).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4 Dimensione Cognitiva, Neuropsicologica e dell’Apprendimento</a:t>
            </a:r>
            <a:endParaRPr/>
          </a:p>
        </p:txBody>
      </p:sp>
      <p:sp>
        <p:nvSpPr>
          <p:cNvPr id="212" name="Google Shape;212;p3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Clr>
                <a:schemeClr val="dk1"/>
              </a:buClr>
              <a:buSzPct val="100000"/>
              <a:buNone/>
            </a:pPr>
            <a:r>
              <a:rPr lang="it-IT"/>
              <a:t>Fa riferimento:</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alle capacità mnesiche;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intellettive;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all’organizzazione spazio-temporale;</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al livello di sviluppo raggiunto in ordine alle strategie utilizzate per la risoluzione dei compiti propri per la fascia d’età;</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agli stili cognitivi;</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alla capacità di integrare competenze diverse per la risoluzione di compiti;</a:t>
            </a:r>
            <a:endParaRPr/>
          </a:p>
          <a:p>
            <a:pPr indent="-228600" lvl="0" marL="228600" rtl="0" algn="l">
              <a:lnSpc>
                <a:spcPct val="90000"/>
              </a:lnSpc>
              <a:spcBef>
                <a:spcPts val="1000"/>
              </a:spcBef>
              <a:spcAft>
                <a:spcPts val="0"/>
              </a:spcAft>
              <a:buClr>
                <a:schemeClr val="dk1"/>
              </a:buClr>
              <a:buSzPct val="100000"/>
              <a:buFont typeface="Noto Sans Symbols"/>
              <a:buChar char="⮚"/>
            </a:pPr>
            <a:r>
              <a:rPr lang="it-IT"/>
              <a:t> alle competenze di lettura, scrittura, calcolo, decodifica di testi o messaggi</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 SEZ. 5 INTERVENTI SULL’ALUNNO: </a:t>
            </a:r>
            <a:br>
              <a:rPr lang="it-IT" sz="3200"/>
            </a:br>
            <a:r>
              <a:rPr lang="it-IT" sz="3200"/>
              <a:t>obiettivi educativi e didattici, strumenti, strategie e modalità</a:t>
            </a:r>
            <a:endParaRPr/>
          </a:p>
        </p:txBody>
      </p:sp>
      <p:sp>
        <p:nvSpPr>
          <p:cNvPr id="218" name="Google Shape;218;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In questa sezione, tenendo presente i punti di forza senza omettere quelli deboli individuati nella sez 4, viene richiesto di indicare:</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obiettivi ed esiti attesi;</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interventi didattici e metodologici ( per il raggiungimento degli obiettivi) articolati in:</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Attività;</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Strategie e strumenti</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Metodi, criteri e strumenti di verifica ( per valutare se gli obiettivi sono stati raggiunti)</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2121878" y="0"/>
            <a:ext cx="6201508" cy="889519"/>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Font typeface="Calibri"/>
              <a:buNone/>
            </a:pPr>
            <a:r>
              <a:rPr lang="it-IT" sz="2800"/>
              <a:t>Esempio di PEI compilato.</a:t>
            </a:r>
            <a:br>
              <a:rPr lang="it-IT" sz="2800"/>
            </a:br>
            <a:endParaRPr sz="2800"/>
          </a:p>
        </p:txBody>
      </p:sp>
      <p:pic>
        <p:nvPicPr>
          <p:cNvPr id="224" name="Google Shape;224;p36"/>
          <p:cNvPicPr preferRelativeResize="0"/>
          <p:nvPr>
            <p:ph idx="1" type="body"/>
          </p:nvPr>
        </p:nvPicPr>
        <p:blipFill rotWithShape="1">
          <a:blip r:embed="rId3">
            <a:alphaModFix/>
          </a:blip>
          <a:srcRect b="0" l="0" r="0" t="0"/>
          <a:stretch/>
        </p:blipFill>
        <p:spPr>
          <a:xfrm>
            <a:off x="0" y="926123"/>
            <a:ext cx="12192000" cy="591362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STRATEGIE SUGGERITE</a:t>
            </a:r>
            <a:endParaRPr/>
          </a:p>
        </p:txBody>
      </p:sp>
      <p:sp>
        <p:nvSpPr>
          <p:cNvPr id="230" name="Google Shape;230;p3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it-IT"/>
              <a:t>Cooperative learning</a:t>
            </a:r>
            <a:endParaRPr/>
          </a:p>
          <a:p>
            <a:pPr indent="-228600" lvl="0" marL="228600" rtl="0" algn="l">
              <a:lnSpc>
                <a:spcPct val="90000"/>
              </a:lnSpc>
              <a:spcBef>
                <a:spcPts val="1000"/>
              </a:spcBef>
              <a:spcAft>
                <a:spcPts val="0"/>
              </a:spcAft>
              <a:buClr>
                <a:schemeClr val="dk1"/>
              </a:buClr>
              <a:buSzPts val="2800"/>
              <a:buChar char="•"/>
            </a:pPr>
            <a:r>
              <a:rPr b="1" lang="it-IT"/>
              <a:t>Peer education</a:t>
            </a:r>
            <a:endParaRPr b="1"/>
          </a:p>
          <a:p>
            <a:pPr indent="-228600" lvl="0" marL="228600" rtl="0" algn="l">
              <a:lnSpc>
                <a:spcPct val="90000"/>
              </a:lnSpc>
              <a:spcBef>
                <a:spcPts val="1000"/>
              </a:spcBef>
              <a:spcAft>
                <a:spcPts val="0"/>
              </a:spcAft>
              <a:buClr>
                <a:schemeClr val="dk1"/>
              </a:buClr>
              <a:buSzPts val="2800"/>
              <a:buChar char="•"/>
            </a:pPr>
            <a:r>
              <a:rPr b="1" lang="it-IT" u="sng"/>
              <a:t>Peer tutoring</a:t>
            </a:r>
            <a:r>
              <a:rPr b="1" lang="it-IT"/>
              <a:t>, </a:t>
            </a:r>
            <a:r>
              <a:rPr lang="it-IT" sz="2800"/>
              <a:t>modello di cooperazione che si allinea perfettamente con le raccomandazioni dell’OMS, dell’Agenda 2030 delle Nazioni Unite (UNIRC,2015) e del MIUR (lg 92/19; MIUR 2020 a, b)</a:t>
            </a:r>
            <a:endParaRPr/>
          </a:p>
          <a:p>
            <a:pPr indent="-228600" lvl="0" marL="228600" rtl="0" algn="l">
              <a:lnSpc>
                <a:spcPct val="90000"/>
              </a:lnSpc>
              <a:spcBef>
                <a:spcPts val="1000"/>
              </a:spcBef>
              <a:spcAft>
                <a:spcPts val="0"/>
              </a:spcAft>
              <a:buClr>
                <a:schemeClr val="dk1"/>
              </a:buClr>
              <a:buSzPts val="2800"/>
              <a:buChar char="•"/>
            </a:pPr>
            <a:r>
              <a:rPr b="1" lang="it-IT" sz="2800"/>
              <a:t>Tinkering</a:t>
            </a:r>
            <a:r>
              <a:rPr lang="it-IT" sz="2800"/>
              <a:t>  (apprendere utilizzando strumenti e materiali)</a:t>
            </a:r>
            <a:endParaRPr/>
          </a:p>
          <a:p>
            <a:pPr indent="-228600" lvl="0" marL="228600" rtl="0" algn="l">
              <a:lnSpc>
                <a:spcPct val="90000"/>
              </a:lnSpc>
              <a:spcBef>
                <a:spcPts val="1000"/>
              </a:spcBef>
              <a:spcAft>
                <a:spcPts val="0"/>
              </a:spcAft>
              <a:buClr>
                <a:schemeClr val="dk1"/>
              </a:buClr>
              <a:buSzPts val="2800"/>
              <a:buChar char="•"/>
            </a:pPr>
            <a:r>
              <a:rPr b="1" lang="it-IT" sz="2800"/>
              <a:t>Role playing</a:t>
            </a:r>
            <a:endParaRPr/>
          </a:p>
          <a:p>
            <a:pPr indent="-228600" lvl="0" marL="228600" rtl="0" algn="l">
              <a:lnSpc>
                <a:spcPct val="90000"/>
              </a:lnSpc>
              <a:spcBef>
                <a:spcPts val="1000"/>
              </a:spcBef>
              <a:spcAft>
                <a:spcPts val="0"/>
              </a:spcAft>
              <a:buClr>
                <a:schemeClr val="dk1"/>
              </a:buClr>
              <a:buSzPts val="2800"/>
              <a:buChar char="•"/>
            </a:pPr>
            <a:r>
              <a:rPr b="1" lang="it-IT" sz="2800"/>
              <a:t>Circle time</a:t>
            </a:r>
            <a:endParaRPr/>
          </a:p>
          <a:p>
            <a:pPr indent="-228600" lvl="0" marL="228600" rtl="0" algn="l">
              <a:lnSpc>
                <a:spcPct val="90000"/>
              </a:lnSpc>
              <a:spcBef>
                <a:spcPts val="1000"/>
              </a:spcBef>
              <a:spcAft>
                <a:spcPts val="0"/>
              </a:spcAft>
              <a:buClr>
                <a:schemeClr val="dk1"/>
              </a:buClr>
              <a:buSzPts val="2800"/>
              <a:buChar char="•"/>
            </a:pPr>
            <a:r>
              <a:rPr b="1" lang="it-IT" sz="2800"/>
              <a:t>Service learning</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it-IT" sz="3200"/>
              <a:t>SEZ. 8.1</a:t>
            </a:r>
            <a:br>
              <a:rPr lang="it-IT" sz="3200"/>
            </a:br>
            <a:r>
              <a:rPr lang="it-IT" sz="3200"/>
              <a:t> MODALITÀ DI SOSTEGNO DIDATTICO E ULTERIORI INTERVENTI DI INCLUSIONE</a:t>
            </a:r>
            <a:endParaRPr/>
          </a:p>
        </p:txBody>
      </p:sp>
      <p:sp>
        <p:nvSpPr>
          <p:cNvPr id="236" name="Google Shape;236;p3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vanno indicati gli interventi attivati per tutte le discipline, nonché le strategie e gli strumenti necessari per gli apprendimenti, operando una  opportuna distinzione rispetto agli interventi educativi per il raggiungimento degli obiettivi ricavati dalle 4 dimensioni ;</a:t>
            </a:r>
            <a:endParaRPr/>
          </a:p>
          <a:p>
            <a:pPr indent="-228600" lvl="0" marL="228600" rtl="0" algn="l">
              <a:lnSpc>
                <a:spcPct val="90000"/>
              </a:lnSpc>
              <a:spcBef>
                <a:spcPts val="1000"/>
              </a:spcBef>
              <a:spcAft>
                <a:spcPts val="0"/>
              </a:spcAft>
              <a:buClr>
                <a:schemeClr val="dk1"/>
              </a:buClr>
              <a:buSzPts val="2800"/>
              <a:buChar char="•"/>
            </a:pPr>
            <a:r>
              <a:rPr lang="it-IT"/>
              <a:t>Esplicitare in che modo viene utilizzata la risorsa del sostegno e quali azioni sono previste dal C.D.C. quando tale risorsa è assente, coerentemente con quanto riportato nella sez.9 « organizzazione generale del progetto di inclusione e utilizzo delle risorse»</a:t>
            </a:r>
            <a:endParaRPr/>
          </a:p>
          <a:p>
            <a:pPr indent="0" lvl="0" marL="0" rtl="0" algn="l">
              <a:lnSpc>
                <a:spcPct val="90000"/>
              </a:lnSpc>
              <a:spcBef>
                <a:spcPts val="1000"/>
              </a:spcBef>
              <a:spcAft>
                <a:spcPts val="0"/>
              </a:spcAft>
              <a:buClr>
                <a:schemeClr val="dk1"/>
              </a:buClr>
              <a:buSzPts val="2800"/>
              <a:buNone/>
            </a:pPr>
            <a:r>
              <a:rPr lang="it-IT"/>
              <a:t>(</a:t>
            </a:r>
            <a:r>
              <a:rPr lang="it-IT" sz="2000"/>
              <a:t>DALLE LINEE GUIDA PAG 34/35)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Sezione 8.2</a:t>
            </a:r>
            <a:endParaRPr/>
          </a:p>
        </p:txBody>
      </p:sp>
      <p:sp>
        <p:nvSpPr>
          <p:cNvPr id="242" name="Google Shape;242;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Nel modello PEI dello scorso anno la sez. 8.2 era dedicata alle modalità di verifica che in questo modello è stato incluso nell’8.1</a:t>
            </a:r>
            <a:endParaRPr/>
          </a:p>
          <a:p>
            <a:pPr indent="-228600" lvl="0" marL="228600" rtl="0" algn="l">
              <a:lnSpc>
                <a:spcPct val="90000"/>
              </a:lnSpc>
              <a:spcBef>
                <a:spcPts val="1000"/>
              </a:spcBef>
              <a:spcAft>
                <a:spcPts val="0"/>
              </a:spcAft>
              <a:buClr>
                <a:schemeClr val="dk1"/>
              </a:buClr>
              <a:buSzPts val="2800"/>
              <a:buChar char="•"/>
            </a:pPr>
            <a:r>
              <a:rPr lang="it-IT"/>
              <a:t>Per ogni area disciplinare/disciplina sono indicati obiettivi previsti, modalità di verifica e criteri di valutazione scegliendo una delle seguenti voci:</a:t>
            </a:r>
            <a:endParaRPr/>
          </a:p>
          <a:p>
            <a:pPr indent="-50800" lvl="0" marL="228600" rtl="0" algn="l">
              <a:lnSpc>
                <a:spcPct val="90000"/>
              </a:lnSpc>
              <a:spcBef>
                <a:spcPts val="1000"/>
              </a:spcBef>
              <a:spcAft>
                <a:spcPts val="0"/>
              </a:spcAft>
              <a:buClr>
                <a:schemeClr val="dk1"/>
              </a:buClr>
              <a:buSzPts val="2800"/>
              <a:buNone/>
            </a:pPr>
            <a:r>
              <a:t/>
            </a:r>
            <a:endParaRPr/>
          </a:p>
        </p:txBody>
      </p:sp>
      <p:pic>
        <p:nvPicPr>
          <p:cNvPr id="243" name="Google Shape;243;p39"/>
          <p:cNvPicPr preferRelativeResize="0"/>
          <p:nvPr/>
        </p:nvPicPr>
        <p:blipFill rotWithShape="1">
          <a:blip r:embed="rId3">
            <a:alphaModFix/>
          </a:blip>
          <a:srcRect b="0" l="0" r="0" t="0"/>
          <a:stretch/>
        </p:blipFill>
        <p:spPr>
          <a:xfrm>
            <a:off x="838200" y="4184373"/>
            <a:ext cx="10214113" cy="1679713"/>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 8.2 </a:t>
            </a:r>
            <a:br>
              <a:rPr lang="it-IT"/>
            </a:br>
            <a:r>
              <a:rPr lang="it-IT"/>
              <a:t>conoscenze, abilità, traguardi di competenze </a:t>
            </a:r>
            <a:endParaRPr/>
          </a:p>
        </p:txBody>
      </p:sp>
      <p:sp>
        <p:nvSpPr>
          <p:cNvPr id="249" name="Google Shape;249;p4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1"/>
          <p:cNvSpPr txBox="1"/>
          <p:nvPr>
            <p:ph type="title"/>
          </p:nvPr>
        </p:nvSpPr>
        <p:spPr>
          <a:xfrm>
            <a:off x="2438400" y="365126"/>
            <a:ext cx="7460974" cy="105285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Sez 8.2</a:t>
            </a:r>
            <a:endParaRPr/>
          </a:p>
        </p:txBody>
      </p:sp>
      <p:pic>
        <p:nvPicPr>
          <p:cNvPr id="255" name="Google Shape;255;p41"/>
          <p:cNvPicPr preferRelativeResize="0"/>
          <p:nvPr>
            <p:ph idx="1" type="body"/>
          </p:nvPr>
        </p:nvPicPr>
        <p:blipFill rotWithShape="1">
          <a:blip r:embed="rId3">
            <a:alphaModFix/>
          </a:blip>
          <a:srcRect b="0" l="0" r="0" t="0"/>
          <a:stretch/>
        </p:blipFill>
        <p:spPr>
          <a:xfrm>
            <a:off x="331304" y="1722783"/>
            <a:ext cx="11039061" cy="288897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Modificazioni all'art. 4 COMMA 11 del D.M. del 29/12/2020, n. 182</a:t>
            </a:r>
            <a:endParaRPr/>
          </a:p>
        </p:txBody>
      </p:sp>
      <p:sp>
        <p:nvSpPr>
          <p:cNvPr id="97" name="Google Shape;9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Char char="•"/>
            </a:pPr>
            <a:r>
              <a:rPr lang="it-IT" sz="3200"/>
              <a:t>Il comma 11 viene abolito e diventa 10</a:t>
            </a:r>
            <a:endParaRPr/>
          </a:p>
          <a:p>
            <a:pPr indent="-228600" lvl="0" marL="228600" rtl="0" algn="l">
              <a:lnSpc>
                <a:spcPct val="90000"/>
              </a:lnSpc>
              <a:spcBef>
                <a:spcPts val="1000"/>
              </a:spcBef>
              <a:spcAft>
                <a:spcPts val="0"/>
              </a:spcAft>
              <a:buClr>
                <a:schemeClr val="dk1"/>
              </a:buClr>
              <a:buSzPts val="3200"/>
              <a:buChar char="•"/>
            </a:pPr>
            <a:r>
              <a:rPr lang="it-IT" sz="3200"/>
              <a:t>Il Regolamento Generale sulla Protezione dei Dati riguarda non solo le procedure di accesso per la compilazione del PEI ma anche le procedure di accesso al sistema SIDI anagrafe alunni con disabilità per la consultazione della documentazione relativa all'alunno con disabilità</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2"/>
          <p:cNvSpPr txBox="1"/>
          <p:nvPr>
            <p:ph type="title"/>
          </p:nvPr>
        </p:nvSpPr>
        <p:spPr>
          <a:xfrm>
            <a:off x="3763617" y="195262"/>
            <a:ext cx="4664766"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Sez 8.2</a:t>
            </a:r>
            <a:endParaRPr/>
          </a:p>
        </p:txBody>
      </p:sp>
      <p:pic>
        <p:nvPicPr>
          <p:cNvPr id="261" name="Google Shape;261;p42"/>
          <p:cNvPicPr preferRelativeResize="0"/>
          <p:nvPr>
            <p:ph idx="1" type="body"/>
          </p:nvPr>
        </p:nvPicPr>
        <p:blipFill rotWithShape="1">
          <a:blip r:embed="rId3">
            <a:alphaModFix/>
          </a:blip>
          <a:srcRect b="0" l="0" r="0" t="0"/>
          <a:stretch/>
        </p:blipFill>
        <p:spPr>
          <a:xfrm>
            <a:off x="737893" y="1923050"/>
            <a:ext cx="10526455" cy="1920080"/>
          </a:xfrm>
          <a:prstGeom prst="rect">
            <a:avLst/>
          </a:prstGeom>
          <a:noFill/>
          <a:ln>
            <a:noFill/>
          </a:ln>
        </p:spPr>
      </p:pic>
      <p:pic>
        <p:nvPicPr>
          <p:cNvPr id="262" name="Google Shape;262;p42"/>
          <p:cNvPicPr preferRelativeResize="0"/>
          <p:nvPr/>
        </p:nvPicPr>
        <p:blipFill rotWithShape="1">
          <a:blip r:embed="rId4">
            <a:alphaModFix/>
          </a:blip>
          <a:srcRect b="0" l="0" r="0" t="0"/>
          <a:stretch/>
        </p:blipFill>
        <p:spPr>
          <a:xfrm>
            <a:off x="737892" y="3843131"/>
            <a:ext cx="10844507" cy="301487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 8.2: alcune forme di personalizzazione</a:t>
            </a:r>
            <a:endParaRPr/>
          </a:p>
        </p:txBody>
      </p:sp>
      <p:sp>
        <p:nvSpPr>
          <p:cNvPr id="268" name="Google Shape;268;p4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Tempi più lunghi oppure riduzione per numero o dimensioni della verifica;</a:t>
            </a:r>
            <a:endParaRPr/>
          </a:p>
          <a:p>
            <a:pPr indent="-228600" lvl="0" marL="228600" rtl="0" algn="l">
              <a:lnSpc>
                <a:spcPct val="90000"/>
              </a:lnSpc>
              <a:spcBef>
                <a:spcPts val="1000"/>
              </a:spcBef>
              <a:spcAft>
                <a:spcPts val="0"/>
              </a:spcAft>
              <a:buClr>
                <a:schemeClr val="dk1"/>
              </a:buClr>
              <a:buSzPts val="2800"/>
              <a:buChar char="•"/>
            </a:pPr>
            <a:r>
              <a:rPr lang="it-IT"/>
              <a:t>Adattamento della tipologia di prova: orale anziché scritta, a domande chiuse anziché aperte, verifiche strutturate ( vero o falso , risposta multipla, testo a completamento)</a:t>
            </a:r>
            <a:endParaRPr/>
          </a:p>
          <a:p>
            <a:pPr indent="-228600" lvl="0" marL="228600" rtl="0" algn="l">
              <a:lnSpc>
                <a:spcPct val="90000"/>
              </a:lnSpc>
              <a:spcBef>
                <a:spcPts val="1000"/>
              </a:spcBef>
              <a:spcAft>
                <a:spcPts val="0"/>
              </a:spcAft>
              <a:buClr>
                <a:schemeClr val="dk1"/>
              </a:buClr>
              <a:buSzPts val="2800"/>
              <a:buChar char="•"/>
            </a:pPr>
            <a:r>
              <a:rPr lang="it-IT"/>
              <a:t>Uso di strumenti compensativi</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4"/>
          <p:cNvSpPr txBox="1"/>
          <p:nvPr>
            <p:ph type="title"/>
          </p:nvPr>
        </p:nvSpPr>
        <p:spPr>
          <a:xfrm>
            <a:off x="2391508" y="189279"/>
            <a:ext cx="5732586"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Sez 8.2</a:t>
            </a:r>
            <a:endParaRPr/>
          </a:p>
        </p:txBody>
      </p:sp>
      <p:pic>
        <p:nvPicPr>
          <p:cNvPr id="274" name="Google Shape;274;p44"/>
          <p:cNvPicPr preferRelativeResize="0"/>
          <p:nvPr>
            <p:ph idx="1" type="body"/>
          </p:nvPr>
        </p:nvPicPr>
        <p:blipFill rotWithShape="1">
          <a:blip r:embed="rId3">
            <a:alphaModFix/>
          </a:blip>
          <a:srcRect b="0" l="0" r="0" t="0"/>
          <a:stretch/>
        </p:blipFill>
        <p:spPr>
          <a:xfrm>
            <a:off x="644769" y="2254530"/>
            <a:ext cx="10574215" cy="2059562"/>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lang="it-IT" sz="3600"/>
              <a:t>SEZ. 8.2  LE VERIFICHE</a:t>
            </a:r>
            <a:endParaRPr/>
          </a:p>
        </p:txBody>
      </p:sp>
      <p:sp>
        <p:nvSpPr>
          <p:cNvPr id="280" name="Google Shape;280;p4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Possono essere:</a:t>
            </a:r>
            <a:endParaRPr/>
          </a:p>
          <a:p>
            <a:pPr indent="-228600" lvl="0" marL="228600" rtl="0" algn="l">
              <a:lnSpc>
                <a:spcPct val="90000"/>
              </a:lnSpc>
              <a:spcBef>
                <a:spcPts val="1000"/>
              </a:spcBef>
              <a:spcAft>
                <a:spcPts val="0"/>
              </a:spcAft>
              <a:buClr>
                <a:schemeClr val="dk1"/>
              </a:buClr>
              <a:buSzPts val="2800"/>
              <a:buFont typeface="Noto Sans Symbols"/>
              <a:buChar char="▪"/>
            </a:pPr>
            <a:r>
              <a:rPr b="1" lang="it-IT"/>
              <a:t> facilitate, </a:t>
            </a:r>
            <a:r>
              <a:rPr lang="it-IT"/>
              <a:t>con operazioni atte a rendere accessibile la prova con una </a:t>
            </a:r>
            <a:r>
              <a:rPr b="1" lang="it-IT"/>
              <a:t>scomposizione graduale delle difficoltà </a:t>
            </a:r>
            <a:r>
              <a:rPr lang="it-IT"/>
              <a:t>e una loro possibile attenuazione, senza però che le stesse siano eliminate in maniera consistente dal compito  (semplificazione del linguaggio, utilizzo di immagini, mappe, utilizzo di strumenti compensativi…)</a:t>
            </a:r>
            <a:endParaRPr/>
          </a:p>
          <a:p>
            <a:pPr indent="-228600" lvl="0" marL="228600" rtl="0" algn="l">
              <a:lnSpc>
                <a:spcPct val="90000"/>
              </a:lnSpc>
              <a:spcBef>
                <a:spcPts val="1000"/>
              </a:spcBef>
              <a:spcAft>
                <a:spcPts val="0"/>
              </a:spcAft>
              <a:buClr>
                <a:schemeClr val="dk1"/>
              </a:buClr>
              <a:buSzPts val="2800"/>
              <a:buFont typeface="Noto Sans Symbols"/>
              <a:buChar char="▪"/>
            </a:pPr>
            <a:r>
              <a:rPr b="1" lang="it-IT"/>
              <a:t>Semplificate,</a:t>
            </a:r>
            <a:r>
              <a:rPr lang="it-IT"/>
              <a:t> </a:t>
            </a:r>
            <a:r>
              <a:rPr b="1" lang="it-IT"/>
              <a:t>riduzione o eliminazione </a:t>
            </a:r>
            <a:r>
              <a:rPr lang="it-IT"/>
              <a:t>dal compito di richieste che possono  essere troppo onerose per l’alunno/a.</a:t>
            </a:r>
            <a:endParaRPr b="1"/>
          </a:p>
          <a:p>
            <a:pPr indent="0" lvl="0" marL="0" rtl="0" algn="l">
              <a:lnSpc>
                <a:spcPct val="90000"/>
              </a:lnSpc>
              <a:spcBef>
                <a:spcPts val="1000"/>
              </a:spcBef>
              <a:spcAft>
                <a:spcPts val="0"/>
              </a:spcAft>
              <a:buClr>
                <a:schemeClr val="dk1"/>
              </a:buClr>
              <a:buSzPts val="2800"/>
              <a:buNone/>
            </a:pPr>
            <a:r>
              <a:rPr lang="it-IT" u="sng"/>
              <a:t>(</a:t>
            </a:r>
            <a:r>
              <a:rPr i="1" lang="it-IT"/>
              <a:t>linea guida pag.34 in verde, 1^ modalità)</a:t>
            </a:r>
            <a:endParaRPr u="sng"/>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6"/>
          <p:cNvSpPr txBox="1"/>
          <p:nvPr>
            <p:ph type="title"/>
          </p:nvPr>
        </p:nvSpPr>
        <p:spPr>
          <a:xfrm>
            <a:off x="1207477" y="388573"/>
            <a:ext cx="9788770" cy="76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   </a:t>
            </a:r>
            <a:r>
              <a:rPr lang="it-IT" sz="3200"/>
              <a:t>VALUTAZIONE DEL RENDIMENTO   E  </a:t>
            </a:r>
            <a:r>
              <a:rPr lang="it-IT" sz="3600"/>
              <a:t>PROVE D’ ESAME</a:t>
            </a:r>
            <a:endParaRPr/>
          </a:p>
        </p:txBody>
      </p:sp>
      <p:sp>
        <p:nvSpPr>
          <p:cNvPr id="286" name="Google Shape;286;p46"/>
          <p:cNvSpPr txBox="1"/>
          <p:nvPr>
            <p:ph idx="1" type="body"/>
          </p:nvPr>
        </p:nvSpPr>
        <p:spPr>
          <a:xfrm>
            <a:off x="838200" y="1441938"/>
            <a:ext cx="10515600" cy="5216770"/>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Char char="•"/>
            </a:pPr>
            <a:r>
              <a:rPr lang="it-IT"/>
              <a:t>Per quanto concerne la valutazione il riferimento fondamentale resta l’art. 16 della Legge 104/1992, che fissa i seguenti punti: </a:t>
            </a:r>
            <a:endParaRPr/>
          </a:p>
          <a:p>
            <a:pPr indent="-228600" lvl="0" marL="228600" rtl="0" algn="l">
              <a:lnSpc>
                <a:spcPct val="90000"/>
              </a:lnSpc>
              <a:spcBef>
                <a:spcPts val="1000"/>
              </a:spcBef>
              <a:spcAft>
                <a:spcPts val="0"/>
              </a:spcAft>
              <a:buClr>
                <a:schemeClr val="dk1"/>
              </a:buClr>
              <a:buSzPct val="100000"/>
              <a:buChar char="•"/>
            </a:pPr>
            <a:r>
              <a:rPr lang="it-IT"/>
              <a:t>1. Nella valutazione degli alunni con disabilità da parte degli insegnanti è indicato, sulla base del Piano educativo individualizzato: </a:t>
            </a:r>
            <a:endParaRPr/>
          </a:p>
          <a:p>
            <a:pPr indent="-228600" lvl="0" marL="228600" rtl="0" algn="l">
              <a:lnSpc>
                <a:spcPct val="90000"/>
              </a:lnSpc>
              <a:spcBef>
                <a:spcPts val="1000"/>
              </a:spcBef>
              <a:spcAft>
                <a:spcPts val="0"/>
              </a:spcAft>
              <a:buClr>
                <a:schemeClr val="dk1"/>
              </a:buClr>
              <a:buSzPct val="100000"/>
              <a:buNone/>
            </a:pPr>
            <a:r>
              <a:rPr lang="it-IT"/>
              <a:t>a) per quali discipline siano stati adottati particolari criteri didattici [e quali siano];</a:t>
            </a:r>
            <a:endParaRPr/>
          </a:p>
          <a:p>
            <a:pPr indent="-228600" lvl="0" marL="228600" rtl="0" algn="l">
              <a:lnSpc>
                <a:spcPct val="90000"/>
              </a:lnSpc>
              <a:spcBef>
                <a:spcPts val="1000"/>
              </a:spcBef>
              <a:spcAft>
                <a:spcPts val="0"/>
              </a:spcAft>
              <a:buClr>
                <a:schemeClr val="dk1"/>
              </a:buClr>
              <a:buSzPct val="100000"/>
              <a:buNone/>
            </a:pPr>
            <a:r>
              <a:rPr lang="it-IT"/>
              <a:t> b) quali attività integrative e di sostegno siano state svolte, anche in sostituzione parziale dei contenuti programmatici di alcune discipline.</a:t>
            </a:r>
            <a:endParaRPr/>
          </a:p>
          <a:p>
            <a:pPr indent="-228600" lvl="0" marL="228600" rtl="0" algn="l">
              <a:lnSpc>
                <a:spcPct val="90000"/>
              </a:lnSpc>
              <a:spcBef>
                <a:spcPts val="1000"/>
              </a:spcBef>
              <a:spcAft>
                <a:spcPts val="0"/>
              </a:spcAft>
              <a:buClr>
                <a:schemeClr val="dk1"/>
              </a:buClr>
              <a:buSzPct val="100000"/>
              <a:buChar char="•"/>
            </a:pPr>
            <a:r>
              <a:rPr lang="it-IT"/>
              <a:t> 2. Nella scuola dell'obbligo sono predisposte, sulla base degli elementi conoscitivi di cui al comma 1, prove d'esame corrispondenti agli insegnamenti impartiti e idonee a valutare il progresso dell'allievo in rapporto alle sue potenzialità e ai livelli di apprendimento iniziali.</a:t>
            </a:r>
            <a:endParaRPr/>
          </a:p>
          <a:p>
            <a:pPr indent="-228600" lvl="0" marL="228600" rtl="0" algn="l">
              <a:lnSpc>
                <a:spcPct val="90000"/>
              </a:lnSpc>
              <a:spcBef>
                <a:spcPts val="1000"/>
              </a:spcBef>
              <a:spcAft>
                <a:spcPts val="0"/>
              </a:spcAft>
              <a:buClr>
                <a:schemeClr val="dk1"/>
              </a:buClr>
              <a:buSzPct val="100000"/>
              <a:buChar char="•"/>
            </a:pPr>
            <a:r>
              <a:rPr lang="it-IT"/>
              <a:t> 3. Nell'ambito della scuola secondaria di secondo grado, per gli alunni con disabilità sono consentite prove equipollenti e tempi più lunghi per l'effettuazione delle prove scritte o grafiche e la presenza di assistenti per l'autonomia e la comunicazione</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7"/>
          <p:cNvSpPr txBox="1"/>
          <p:nvPr>
            <p:ph type="title"/>
          </p:nvPr>
        </p:nvSpPr>
        <p:spPr>
          <a:xfrm>
            <a:off x="2074985" y="281355"/>
            <a:ext cx="7467600" cy="101990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lang="it-IT" sz="3600"/>
              <a:t>Esempio di compilazione settore B</a:t>
            </a:r>
            <a:endParaRPr/>
          </a:p>
        </p:txBody>
      </p:sp>
      <p:pic>
        <p:nvPicPr>
          <p:cNvPr id="292" name="Google Shape;292;p47"/>
          <p:cNvPicPr preferRelativeResize="0"/>
          <p:nvPr>
            <p:ph idx="1" type="body"/>
          </p:nvPr>
        </p:nvPicPr>
        <p:blipFill rotWithShape="1">
          <a:blip r:embed="rId3">
            <a:alphaModFix/>
          </a:blip>
          <a:srcRect b="0" l="0" r="0" t="0"/>
          <a:stretch/>
        </p:blipFill>
        <p:spPr>
          <a:xfrm>
            <a:off x="246185" y="1184031"/>
            <a:ext cx="11406553" cy="5451231"/>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4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Sez  8.3  </a:t>
            </a:r>
            <a:r>
              <a:rPr lang="it-IT" sz="2800"/>
              <a:t>PERCORSO PER LE COMPETENZE TRASVERSALI E ORIENTAMENTO</a:t>
            </a:r>
            <a:endParaRPr/>
          </a:p>
        </p:txBody>
      </p:sp>
      <p:sp>
        <p:nvSpPr>
          <p:cNvPr id="298" name="Google Shape;298;p4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A PARTIRE DALLE CLASSI III DELLA SCUOLA SECONDARIA DI II GRADO</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4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 9</a:t>
            </a:r>
            <a:endParaRPr/>
          </a:p>
        </p:txBody>
      </p:sp>
      <p:sp>
        <p:nvSpPr>
          <p:cNvPr id="304" name="Google Shape;304;p4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NELLA TABELLA SI RIPORTA L’ORARIO SETTIMANALE DELLA CLASSE;</a:t>
            </a:r>
            <a:endParaRPr/>
          </a:p>
          <a:p>
            <a:pPr indent="-228600" lvl="0" marL="228600" rtl="0" algn="l">
              <a:lnSpc>
                <a:spcPct val="90000"/>
              </a:lnSpc>
              <a:spcBef>
                <a:spcPts val="1000"/>
              </a:spcBef>
              <a:spcAft>
                <a:spcPts val="0"/>
              </a:spcAft>
              <a:buClr>
                <a:schemeClr val="dk1"/>
              </a:buClr>
              <a:buSzPts val="2800"/>
              <a:buChar char="•"/>
            </a:pPr>
            <a:r>
              <a:rPr lang="it-IT"/>
              <a:t>SE L’ALUNNO/A FREQUENTA REGOLARMENTE NON VIENE SEGNATO</a:t>
            </a:r>
            <a:endParaRPr/>
          </a:p>
          <a:p>
            <a:pPr indent="-228600" lvl="0" marL="228600" rtl="0" algn="l">
              <a:lnSpc>
                <a:spcPct val="90000"/>
              </a:lnSpc>
              <a:spcBef>
                <a:spcPts val="1000"/>
              </a:spcBef>
              <a:spcAft>
                <a:spcPts val="0"/>
              </a:spcAft>
              <a:buClr>
                <a:schemeClr val="dk1"/>
              </a:buClr>
              <a:buSzPts val="2800"/>
              <a:buChar char="•"/>
            </a:pPr>
            <a:r>
              <a:rPr lang="it-IT"/>
              <a:t>SE L’ALUNNO/A FREQUENTA ORARIO RIDOTTO BISOGNA SEGNARE IN QUALI ORE È PRESENTE;</a:t>
            </a:r>
            <a:endParaRPr/>
          </a:p>
          <a:p>
            <a:pPr indent="-228600" lvl="0" marL="228600" rtl="0" algn="l">
              <a:lnSpc>
                <a:spcPct val="90000"/>
              </a:lnSpc>
              <a:spcBef>
                <a:spcPts val="1000"/>
              </a:spcBef>
              <a:spcAft>
                <a:spcPts val="0"/>
              </a:spcAft>
              <a:buClr>
                <a:schemeClr val="dk1"/>
              </a:buClr>
              <a:buSzPts val="2800"/>
              <a:buChar char="•"/>
            </a:pPr>
            <a:r>
              <a:rPr lang="it-IT"/>
              <a:t>VENGONO SEGNATI ANCHE GLI INSEGNANTI DI SOSTEGNO NELLE ORE PRESTABILITE ED EVENTUALI ASSISTENTI PER L’AUTONOMIA E LA COMUNICAZIONE.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SEZ 10  CERTIFICAZIONE DELLE COMPETENZE</a:t>
            </a:r>
            <a:endParaRPr/>
          </a:p>
        </p:txBody>
      </p:sp>
      <p:sp>
        <p:nvSpPr>
          <p:cNvPr id="310" name="Google Shape;310;p5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IL MODELLO DEL I CICLO È  UNICO PER TUTTI GLI ALUNNI/E  E NON   È MODIFICABILE, PERTANTO VA UTILIZZATO ANCHE PER GLI ALUNNI/E CON DISABILTA’.</a:t>
            </a:r>
            <a:endParaRPr/>
          </a:p>
          <a:p>
            <a:pPr indent="-228600" lvl="0" marL="228600" rtl="0" algn="l">
              <a:lnSpc>
                <a:spcPct val="90000"/>
              </a:lnSpc>
              <a:spcBef>
                <a:spcPts val="1000"/>
              </a:spcBef>
              <a:spcAft>
                <a:spcPts val="0"/>
              </a:spcAft>
              <a:buClr>
                <a:schemeClr val="dk1"/>
              </a:buClr>
              <a:buSzPts val="2800"/>
              <a:buChar char="•"/>
            </a:pPr>
            <a:r>
              <a:rPr lang="it-IT"/>
              <a:t>IL D.M. 472 CONSENTE DI INTERVENIRE CON ANNOTAZIONI CHE RAPPORTINO IL SIGNIFICATO DEGLI ENUNCIATI DI COMPETENZA AGLI OBIETTIVI SPECIFICI, INTERVENENDO SIA RISPETTO ALLE COMPETENZE O AI LORO DESCRITTORI,SIA RISPETTO AI LIVELLI RAGGIUNTI.</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it-IT"/>
              <a:t>Modifica all’art 10 D.I. 182/20</a:t>
            </a:r>
            <a:endParaRPr/>
          </a:p>
        </p:txBody>
      </p:sp>
      <p:sp>
        <p:nvSpPr>
          <p:cNvPr id="103" name="Google Shape;103;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Abolito lettera «d» c.2 « se l’alunno con disabilità è esonerato da alcune discipline».</a:t>
            </a:r>
            <a:endParaRPr/>
          </a:p>
          <a:p>
            <a:pPr indent="-228600" lvl="0" marL="228600" rtl="0" algn="l">
              <a:lnSpc>
                <a:spcPct val="90000"/>
              </a:lnSpc>
              <a:spcBef>
                <a:spcPts val="1000"/>
              </a:spcBef>
              <a:spcAft>
                <a:spcPts val="0"/>
              </a:spcAft>
              <a:buClr>
                <a:schemeClr val="dk1"/>
              </a:buClr>
              <a:buSzPts val="2800"/>
              <a:buNone/>
            </a:pPr>
            <a:r>
              <a:rPr lang="it-IT"/>
              <a:t>La lettera “d” del comma 2 viene abolito in quanto nella Scuola Secondaria di I Grado non è previsto l’esonero.</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790161" y="550655"/>
            <a:ext cx="10611678" cy="184798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Font typeface="Calibri"/>
              <a:buNone/>
            </a:pPr>
            <a:r>
              <a:rPr lang="it-IT" sz="2800"/>
              <a:t>ART. 9  D.l. 153  modificazione all’art 13 c.2 del D.I. 182 ’20</a:t>
            </a:r>
            <a:br>
              <a:rPr lang="it-IT" sz="2800"/>
            </a:br>
            <a:r>
              <a:rPr lang="it-IT" sz="2800"/>
              <a:t>«organizzazione generale del progetto di inclusione…»</a:t>
            </a:r>
            <a:br>
              <a:rPr lang="it-IT" sz="2800"/>
            </a:br>
            <a:r>
              <a:rPr lang="it-IT" sz="2800"/>
              <a:t>SEZ.9 DEL PEI</a:t>
            </a:r>
            <a:endParaRPr/>
          </a:p>
        </p:txBody>
      </p:sp>
      <p:sp>
        <p:nvSpPr>
          <p:cNvPr id="109" name="Google Shape;109;p17"/>
          <p:cNvSpPr txBox="1"/>
          <p:nvPr>
            <p:ph idx="1" type="body"/>
          </p:nvPr>
        </p:nvSpPr>
        <p:spPr>
          <a:xfrm>
            <a:off x="790161" y="2734262"/>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«Se l’alunno è presente a scuola per l’intero orario o se si assenta in modo continuativo»  viene aggiunta la frase «</a:t>
            </a:r>
            <a:r>
              <a:rPr lang="it-IT">
                <a:highlight>
                  <a:srgbClr val="FFFF00"/>
                </a:highlight>
              </a:rPr>
              <a:t>per eccezionale e documentate esigenze sanitarie»</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la frase « su richiesta della famiglia o degli specialisti» viene sostituita da «su richiesta della famiglia </a:t>
            </a:r>
            <a:r>
              <a:rPr lang="it-IT">
                <a:highlight>
                  <a:srgbClr val="FFFF00"/>
                </a:highlight>
              </a:rPr>
              <a:t>e</a:t>
            </a:r>
            <a:r>
              <a:rPr lang="it-IT"/>
              <a:t> degli specialisti», in accordo con la scuola…</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a:t>
            </a:r>
            <a:r>
              <a:rPr i="1" lang="it-IT"/>
              <a:t>art 13 c.2 D.I. 182/20</a:t>
            </a:r>
            <a:endParaRPr/>
          </a:p>
          <a:p>
            <a:pPr indent="0" lvl="0" marL="0" rtl="0" algn="l">
              <a:lnSpc>
                <a:spcPct val="90000"/>
              </a:lnSpc>
              <a:spcBef>
                <a:spcPts val="1000"/>
              </a:spcBef>
              <a:spcAft>
                <a:spcPts val="0"/>
              </a:spcAft>
              <a:buClr>
                <a:schemeClr val="dk1"/>
              </a:buClr>
              <a:buSzPts val="2000"/>
              <a:buNone/>
            </a:pPr>
            <a:r>
              <a:rPr i="1" lang="it-IT" sz="2000"/>
              <a:t>«se l’alunno è presente a scuola per l’intero orario o se si assenta in modo continuativo su richiesta della famiglia </a:t>
            </a:r>
            <a:r>
              <a:rPr i="1" lang="it-IT" sz="2000">
                <a:highlight>
                  <a:srgbClr val="FF0000"/>
                </a:highlight>
              </a:rPr>
              <a:t>o</a:t>
            </a:r>
            <a:r>
              <a:rPr i="1" lang="it-IT" sz="2000"/>
              <a:t> degli specialisti sanitari, in accordo con la scuola, indicando le motivazioni»</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it-IT" sz="3200"/>
              <a:t>Modificazione all’art. 18  del D.I. 182/20  c.1 e 2</a:t>
            </a:r>
            <a:br>
              <a:rPr lang="it-IT" sz="3200"/>
            </a:br>
            <a:r>
              <a:rPr lang="it-IT" sz="3200"/>
              <a:t>«… assegnazione delle misure di sostegno»</a:t>
            </a:r>
            <a:endParaRPr/>
          </a:p>
        </p:txBody>
      </p:sp>
      <p:sp>
        <p:nvSpPr>
          <p:cNvPr id="115" name="Google Shape;115;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C.1 « Il GLO, sulla base del P.F., individua le principali dimensioni interessate dal bisogno di supporto per l’alunno e le condizioni di contesto facilitanti, con la segnalazione del relativo «</a:t>
            </a:r>
            <a:r>
              <a:rPr lang="it-IT">
                <a:highlight>
                  <a:srgbClr val="FF0000"/>
                </a:highlight>
              </a:rPr>
              <a:t>debito di </a:t>
            </a:r>
            <a:r>
              <a:rPr lang="it-IT"/>
              <a:t>funzionamento» viene sostituito da « </a:t>
            </a:r>
            <a:r>
              <a:rPr lang="it-IT">
                <a:highlight>
                  <a:srgbClr val="FFFF00"/>
                </a:highlight>
              </a:rPr>
              <a:t>dei relativi supporti </a:t>
            </a:r>
            <a:r>
              <a:rPr lang="it-IT"/>
              <a:t>di funzionamento»</a:t>
            </a:r>
            <a:endParaRPr/>
          </a:p>
          <a:p>
            <a:pPr indent="-228600" lvl="0" marL="228600" rtl="0" algn="l">
              <a:lnSpc>
                <a:spcPct val="90000"/>
              </a:lnSpc>
              <a:spcBef>
                <a:spcPts val="1000"/>
              </a:spcBef>
              <a:spcAft>
                <a:spcPts val="0"/>
              </a:spcAft>
              <a:buClr>
                <a:schemeClr val="dk1"/>
              </a:buClr>
              <a:buSzPts val="2800"/>
              <a:buChar char="•"/>
            </a:pPr>
            <a:r>
              <a:rPr lang="it-IT"/>
              <a:t>C.2 (…) il GLO tiene conto delle </a:t>
            </a:r>
            <a:r>
              <a:rPr i="1" lang="it-IT"/>
              <a:t>capacità </a:t>
            </a:r>
            <a:r>
              <a:rPr lang="it-IT"/>
              <a:t>dell’alunno indicate </a:t>
            </a:r>
            <a:r>
              <a:rPr lang="it-IT">
                <a:highlight>
                  <a:srgbClr val="FFFF00"/>
                </a:highlight>
              </a:rPr>
              <a:t>nel verbale di accertamento e/o  </a:t>
            </a:r>
            <a:r>
              <a:rPr lang="it-IT"/>
              <a:t>nel P.F.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Calibri"/>
              <a:buNone/>
            </a:pPr>
            <a:r>
              <a:rPr lang="it-IT" sz="3600"/>
              <a:t>Art 14 D.l. 153</a:t>
            </a:r>
            <a:br>
              <a:rPr lang="it-IT" sz="3600"/>
            </a:br>
            <a:r>
              <a:rPr lang="it-IT" sz="3600"/>
              <a:t>«modificazione all’art 21 del D.I. 182/20</a:t>
            </a:r>
            <a:endParaRPr/>
          </a:p>
        </p:txBody>
      </p:sp>
      <p:sp>
        <p:nvSpPr>
          <p:cNvPr id="121" name="Google Shape;12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Dopo il c.5 viene aggiunto « in via transitoria, laddove non sia stato ancora redatto il P.F., la predisposizione del PEI  tiene conto della D.F. e del P.D.F. ove presente.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t-IT"/>
              <a:t>PEI</a:t>
            </a:r>
            <a:endParaRPr/>
          </a:p>
        </p:txBody>
      </p:sp>
      <p:graphicFrame>
        <p:nvGraphicFramePr>
          <p:cNvPr id="127" name="Google Shape;127;p20"/>
          <p:cNvGraphicFramePr/>
          <p:nvPr/>
        </p:nvGraphicFramePr>
        <p:xfrm>
          <a:off x="838200" y="1825625"/>
          <a:ext cx="3000000" cy="3000000"/>
        </p:xfrm>
        <a:graphic>
          <a:graphicData uri="http://schemas.openxmlformats.org/drawingml/2006/table">
            <a:tbl>
              <a:tblPr bandRow="1" firstRow="1">
                <a:noFill/>
                <a:tableStyleId>{8F81FB8B-B6D1-4CF2-B802-9EED68CCB5C9}</a:tableStyleId>
              </a:tblPr>
              <a:tblGrid>
                <a:gridCol w="3505200"/>
                <a:gridCol w="3505200"/>
                <a:gridCol w="3505200"/>
              </a:tblGrid>
              <a:tr h="370850">
                <a:tc>
                  <a:txBody>
                    <a:bodyPr/>
                    <a:lstStyle/>
                    <a:p>
                      <a:pPr indent="0" lvl="0" marL="0" marR="0" rtl="0" algn="l">
                        <a:spcBef>
                          <a:spcPts val="0"/>
                        </a:spcBef>
                        <a:spcAft>
                          <a:spcPts val="0"/>
                        </a:spcAft>
                        <a:buNone/>
                      </a:pPr>
                      <a:r>
                        <a:rPr lang="it-IT" sz="1800" u="none" cap="none" strike="noStrike"/>
                        <a:t>NOME E COGNOME</a:t>
                      </a:r>
                      <a:endParaRPr/>
                    </a:p>
                  </a:txBody>
                  <a:tcPr marT="45725" marB="45725" marR="91450" marL="91450"/>
                </a:tc>
                <a:tc>
                  <a:txBody>
                    <a:bodyPr/>
                    <a:lstStyle/>
                    <a:p>
                      <a:pPr indent="0" lvl="0" marL="0" marR="0" rtl="0" algn="l">
                        <a:spcBef>
                          <a:spcPts val="0"/>
                        </a:spcBef>
                        <a:spcAft>
                          <a:spcPts val="0"/>
                        </a:spcAft>
                        <a:buNone/>
                      </a:pPr>
                      <a:r>
                        <a:rPr lang="it-IT" sz="1800"/>
                        <a:t>SPECIFICARE A QUALE TITOLO CIASCUN COMPONENTE  INTERVIENE AL GLO</a:t>
                      </a:r>
                      <a:endParaRPr/>
                    </a:p>
                  </a:txBody>
                  <a:tcPr marT="45725" marB="45725" marR="91450" marL="91450"/>
                </a:tc>
                <a:tc>
                  <a:txBody>
                    <a:bodyPr/>
                    <a:lstStyle/>
                    <a:p>
                      <a:pPr indent="0" lvl="0" marL="0" marR="0" rtl="0" algn="ctr">
                        <a:spcBef>
                          <a:spcPts val="0"/>
                        </a:spcBef>
                        <a:spcAft>
                          <a:spcPts val="0"/>
                        </a:spcAft>
                        <a:buNone/>
                      </a:pPr>
                      <a:r>
                        <a:rPr lang="it-IT" sz="1800"/>
                        <a:t>FIRMA</a:t>
                      </a:r>
                      <a:endParaRPr/>
                    </a:p>
                  </a:txBody>
                  <a:tcPr marT="45725" marB="45725" marR="91450" marL="91450"/>
                </a:tc>
              </a:tr>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1"/>
          <p:cNvSpPr txBox="1"/>
          <p:nvPr>
            <p:ph type="title"/>
          </p:nvPr>
        </p:nvSpPr>
        <p:spPr>
          <a:xfrm>
            <a:off x="2345635" y="365125"/>
            <a:ext cx="7169426" cy="85407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it-IT" sz="3200"/>
              <a:t>COMPOSIZIONE del GLO</a:t>
            </a:r>
            <a:endParaRPr/>
          </a:p>
        </p:txBody>
      </p:sp>
      <p:sp>
        <p:nvSpPr>
          <p:cNvPr id="133" name="Google Shape;133;p21"/>
          <p:cNvSpPr txBox="1"/>
          <p:nvPr>
            <p:ph idx="1" type="body"/>
          </p:nvPr>
        </p:nvSpPr>
        <p:spPr>
          <a:xfrm>
            <a:off x="838200" y="1219200"/>
            <a:ext cx="10515600" cy="5273675"/>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Font typeface="Noto Sans Symbols"/>
              <a:buNone/>
            </a:pPr>
            <a:r>
              <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Team docenti o C.d.C. presieduto dal D.S. o da un suo delegato;</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Genitori dell’alunno* o da chi esercita la responsabilità genitoriale;</a:t>
            </a:r>
            <a:endParaRPr/>
          </a:p>
          <a:p>
            <a:pPr indent="-228600" lvl="0" marL="228600" rtl="0" algn="l">
              <a:lnSpc>
                <a:spcPct val="90000"/>
              </a:lnSpc>
              <a:spcBef>
                <a:spcPts val="1000"/>
              </a:spcBef>
              <a:spcAft>
                <a:spcPts val="0"/>
              </a:spcAft>
              <a:buClr>
                <a:schemeClr val="dk1"/>
              </a:buClr>
              <a:buSzPts val="2800"/>
              <a:buFont typeface="Noto Sans Symbols"/>
              <a:buChar char="▪"/>
            </a:pPr>
            <a:r>
              <a:rPr i="1" lang="it-IT"/>
              <a:t>Figure professionali interne ed esterne all’ istituzione scolastica che non abbiano rapporti amicali o familiari con l’alunno/a…</a:t>
            </a:r>
            <a:endParaRPr/>
          </a:p>
          <a:p>
            <a:pPr indent="-228600" lvl="0" marL="228600" rtl="0" algn="l">
              <a:lnSpc>
                <a:spcPct val="90000"/>
              </a:lnSpc>
              <a:spcBef>
                <a:spcPts val="1000"/>
              </a:spcBef>
              <a:spcAft>
                <a:spcPts val="0"/>
              </a:spcAft>
              <a:buClr>
                <a:schemeClr val="dk1"/>
              </a:buClr>
              <a:buSzPts val="2800"/>
              <a:buFont typeface="Noto Sans Symbols"/>
              <a:buChar char="▪"/>
            </a:pPr>
            <a:r>
              <a:rPr lang="it-IT" u="sng"/>
              <a:t>Figure interne:</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Docenti referenti con le attività di inclusione o docenti con incarichi nel GLI per il supporto alla classe nell’attuazione del PEI ( ART 15 C.8 l 104/92)</a:t>
            </a:r>
            <a:endParaRPr/>
          </a:p>
          <a:p>
            <a:pPr indent="-228600" lvl="0" marL="228600" rtl="0" algn="l">
              <a:lnSpc>
                <a:spcPct val="90000"/>
              </a:lnSpc>
              <a:spcBef>
                <a:spcPts val="1000"/>
              </a:spcBef>
              <a:spcAft>
                <a:spcPts val="0"/>
              </a:spcAft>
              <a:buClr>
                <a:schemeClr val="dk1"/>
              </a:buClr>
              <a:buSzPts val="2800"/>
              <a:buFont typeface="Noto Sans Symbols"/>
              <a:buChar char="▪"/>
            </a:pPr>
            <a:r>
              <a:rPr lang="it-IT"/>
              <a:t>*  “a pieno titolo” ( pag 8 linee guida)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